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1"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1378" y="-2923"/>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1e3a6309cc6_3_33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1e3a6309cc6_3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4">
  <p:cSld name="Layout 4">
    <p:spTree>
      <p:nvGrpSpPr>
        <p:cNvPr id="1"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51" name="Google Shape;351;p12"/>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6588883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6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grpSp>
        <p:nvGrpSpPr>
          <p:cNvPr id="2" name="Google Shape;468;p22">
            <a:extLst>
              <a:ext uri="{FF2B5EF4-FFF2-40B4-BE49-F238E27FC236}">
                <a16:creationId xmlns:a16="http://schemas.microsoft.com/office/drawing/2014/main" id="{4D74D187-A001-D23B-7CD6-AE428DEC53F8}"/>
              </a:ext>
            </a:extLst>
          </p:cNvPr>
          <p:cNvGrpSpPr/>
          <p:nvPr/>
        </p:nvGrpSpPr>
        <p:grpSpPr>
          <a:xfrm>
            <a:off x="165840" y="579025"/>
            <a:ext cx="6067320" cy="771300"/>
            <a:chOff x="188700" y="665125"/>
            <a:chExt cx="5190000" cy="771300"/>
          </a:xfrm>
        </p:grpSpPr>
        <p:sp>
          <p:nvSpPr>
            <p:cNvPr id="3" name="Google Shape;469;p22">
              <a:extLst>
                <a:ext uri="{FF2B5EF4-FFF2-40B4-BE49-F238E27FC236}">
                  <a16:creationId xmlns:a16="http://schemas.microsoft.com/office/drawing/2014/main" id="{51D74416-FD9A-F616-1114-A713B4B3FD47}"/>
                </a:ext>
              </a:extLst>
            </p:cNvPr>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2000" b="1" dirty="0">
                  <a:solidFill>
                    <a:srgbClr val="000000"/>
                  </a:solidFill>
                  <a:latin typeface="Arial" panose="020B0604020202020204" pitchFamily="34" charset="0"/>
                  <a:ea typeface="Google Sans SemiBold"/>
                  <a:cs typeface="Arial" panose="020B0604020202020204" pitchFamily="34" charset="0"/>
                  <a:sym typeface="Google Sans SemiBold"/>
                </a:rPr>
                <a:t>Statistical Analysis for New York City TLC </a:t>
              </a:r>
              <a:endParaRPr sz="2400" dirty="0">
                <a:solidFill>
                  <a:srgbClr val="000000"/>
                </a:solidFill>
                <a:latin typeface="Arial" panose="020B0604020202020204" pitchFamily="34" charset="0"/>
                <a:ea typeface="Google Sans SemiBold"/>
                <a:cs typeface="Arial" panose="020B0604020202020204" pitchFamily="34" charset="0"/>
                <a:sym typeface="Google Sans SemiBold"/>
              </a:endParaRPr>
            </a:p>
          </p:txBody>
        </p:sp>
        <p:sp>
          <p:nvSpPr>
            <p:cNvPr id="4" name="Google Shape;470;p22">
              <a:extLst>
                <a:ext uri="{FF2B5EF4-FFF2-40B4-BE49-F238E27FC236}">
                  <a16:creationId xmlns:a16="http://schemas.microsoft.com/office/drawing/2014/main" id="{DDDE5516-7088-8BD3-C947-387B75899AE3}"/>
                </a:ext>
              </a:extLst>
            </p:cNvPr>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dirty="0">
                  <a:latin typeface="Arial" panose="020B0604020202020204" pitchFamily="34" charset="0"/>
                  <a:ea typeface="Roboto"/>
                  <a:cs typeface="Arial" panose="020B0604020202020204" pitchFamily="34" charset="0"/>
                  <a:sym typeface="Roboto"/>
                </a:rPr>
                <a:t>Executive summary report</a:t>
              </a:r>
              <a:endParaRPr dirty="0">
                <a:solidFill>
                  <a:srgbClr val="000000"/>
                </a:solidFill>
                <a:latin typeface="Arial" panose="020B0604020202020204" pitchFamily="34" charset="0"/>
                <a:ea typeface="Roboto"/>
                <a:cs typeface="Arial" panose="020B0604020202020204" pitchFamily="34" charset="0"/>
                <a:sym typeface="Roboto"/>
              </a:endParaRPr>
            </a:p>
          </p:txBody>
        </p:sp>
      </p:grpSp>
      <p:sp>
        <p:nvSpPr>
          <p:cNvPr id="5" name="TextBox 4">
            <a:extLst>
              <a:ext uri="{FF2B5EF4-FFF2-40B4-BE49-F238E27FC236}">
                <a16:creationId xmlns:a16="http://schemas.microsoft.com/office/drawing/2014/main" id="{A31F4966-D33A-5002-1145-E0C30B9B2AEF}"/>
              </a:ext>
            </a:extLst>
          </p:cNvPr>
          <p:cNvSpPr txBox="1"/>
          <p:nvPr/>
        </p:nvSpPr>
        <p:spPr>
          <a:xfrm>
            <a:off x="2065020" y="1549349"/>
            <a:ext cx="5554980" cy="830997"/>
          </a:xfrm>
          <a:prstGeom prst="rect">
            <a:avLst/>
          </a:prstGeom>
          <a:noFill/>
        </p:spPr>
        <p:txBody>
          <a:bodyPr wrap="square" rtlCol="0">
            <a:spAutoFit/>
          </a:bodyPr>
          <a:lstStyle/>
          <a:p>
            <a:r>
              <a:rPr lang="en-US" sz="1200" dirty="0">
                <a:latin typeface="Arial" panose="020B0604020202020204" pitchFamily="34" charset="0"/>
                <a:cs typeface="Arial" panose="020B0604020202020204" pitchFamily="34" charset="0"/>
              </a:rPr>
              <a:t>The aim of this project is to predict taxi cab fares before each ride. At this point, this project’s focus is to find ways to generate more revenue for New York City taxi cab drivers. This part of the project examines the relationship between total fare amount and payment type.</a:t>
            </a:r>
            <a:endParaRPr lang="en-MY" sz="1200"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1BC291CD-F5AA-6353-16AF-B5B6474A84EB}"/>
              </a:ext>
            </a:extLst>
          </p:cNvPr>
          <p:cNvSpPr txBox="1"/>
          <p:nvPr/>
        </p:nvSpPr>
        <p:spPr>
          <a:xfrm>
            <a:off x="2065020" y="2579370"/>
            <a:ext cx="5554980" cy="830997"/>
          </a:xfrm>
          <a:prstGeom prst="rect">
            <a:avLst/>
          </a:prstGeom>
          <a:noFill/>
        </p:spPr>
        <p:txBody>
          <a:bodyPr wrap="square" rtlCol="0">
            <a:spAutoFit/>
          </a:bodyPr>
          <a:lstStyle/>
          <a:p>
            <a:pPr algn="just"/>
            <a:r>
              <a:rPr lang="en-US" sz="1200" dirty="0"/>
              <a:t>Taxi cab drivers receive varying amount of tips. While examining the relationship between total fare amount and payment type, this project seeks to discover if customers who pay in credit card tend to pay a larger total fare amount than customers who pay in cash.</a:t>
            </a:r>
            <a:endParaRPr lang="en-MY" sz="1200" dirty="0"/>
          </a:p>
        </p:txBody>
      </p:sp>
      <p:sp>
        <p:nvSpPr>
          <p:cNvPr id="7" name="TextBox 6">
            <a:extLst>
              <a:ext uri="{FF2B5EF4-FFF2-40B4-BE49-F238E27FC236}">
                <a16:creationId xmlns:a16="http://schemas.microsoft.com/office/drawing/2014/main" id="{A73B2C36-9E20-98AD-CF7A-3E813588E775}"/>
              </a:ext>
            </a:extLst>
          </p:cNvPr>
          <p:cNvSpPr txBox="1"/>
          <p:nvPr/>
        </p:nvSpPr>
        <p:spPr>
          <a:xfrm>
            <a:off x="2065020" y="3588603"/>
            <a:ext cx="5554980" cy="830997"/>
          </a:xfrm>
          <a:prstGeom prst="rect">
            <a:avLst/>
          </a:prstGeom>
          <a:noFill/>
        </p:spPr>
        <p:txBody>
          <a:bodyPr wrap="square" rtlCol="0">
            <a:spAutoFit/>
          </a:bodyPr>
          <a:lstStyle/>
          <a:p>
            <a:pPr algn="just"/>
            <a:r>
              <a:rPr lang="en-US" sz="1200" dirty="0"/>
              <a:t>The data team ran an A/B test to analyze the relationship between credit card payment and total fare amount. The key business insight is that encouraging customers to pay with credit cards will likely generate more revenue for taxi drivers.</a:t>
            </a:r>
            <a:endParaRPr lang="en-MY" sz="1200" dirty="0"/>
          </a:p>
        </p:txBody>
      </p:sp>
      <p:sp>
        <p:nvSpPr>
          <p:cNvPr id="9" name="TextBox 8">
            <a:extLst>
              <a:ext uri="{FF2B5EF4-FFF2-40B4-BE49-F238E27FC236}">
                <a16:creationId xmlns:a16="http://schemas.microsoft.com/office/drawing/2014/main" id="{BDCDF356-D2B3-506F-0E78-71C58168FA3D}"/>
              </a:ext>
            </a:extLst>
          </p:cNvPr>
          <p:cNvSpPr txBox="1"/>
          <p:nvPr/>
        </p:nvSpPr>
        <p:spPr>
          <a:xfrm>
            <a:off x="350520" y="5009124"/>
            <a:ext cx="7071360" cy="3277820"/>
          </a:xfrm>
          <a:prstGeom prst="rect">
            <a:avLst/>
          </a:prstGeom>
          <a:noFill/>
        </p:spPr>
        <p:txBody>
          <a:bodyPr wrap="square" rtlCol="0">
            <a:spAutoFit/>
          </a:bodyPr>
          <a:lstStyle/>
          <a:p>
            <a:pPr algn="just"/>
            <a:r>
              <a:rPr lang="en-US" sz="1200" b="1" dirty="0"/>
              <a:t>Steps conducted in the A/B test</a:t>
            </a:r>
          </a:p>
          <a:p>
            <a:pPr algn="just"/>
            <a:endParaRPr lang="en-US" sz="500" b="1" dirty="0"/>
          </a:p>
          <a:p>
            <a:pPr marL="228600" indent="-228600" algn="just">
              <a:buAutoNum type="arabicPeriod"/>
            </a:pPr>
            <a:r>
              <a:rPr lang="en-US" sz="1200" dirty="0"/>
              <a:t>Collected sample data from an experiment in which customers are randomly selected and divided   </a:t>
            </a:r>
          </a:p>
          <a:p>
            <a:pPr algn="just"/>
            <a:r>
              <a:rPr lang="en-US" sz="1200" dirty="0"/>
              <a:t>     into two groups:</a:t>
            </a:r>
          </a:p>
          <a:p>
            <a:pPr algn="just"/>
            <a:r>
              <a:rPr lang="en-US" sz="1200" dirty="0"/>
              <a:t>     a. Customers who are required to pay with credit card.</a:t>
            </a:r>
          </a:p>
          <a:p>
            <a:pPr algn="just"/>
            <a:r>
              <a:rPr lang="en-US" sz="1200" dirty="0"/>
              <a:t>     b. Customers who are required to pay with cash. This enables us to draw causal conclusions about</a:t>
            </a:r>
          </a:p>
          <a:p>
            <a:pPr algn="just"/>
            <a:r>
              <a:rPr lang="en-US" sz="1200" dirty="0"/>
              <a:t>         how payment method affects fare amount.</a:t>
            </a:r>
          </a:p>
          <a:p>
            <a:pPr algn="just"/>
            <a:endParaRPr lang="en-US" sz="500" dirty="0"/>
          </a:p>
          <a:p>
            <a:pPr algn="just"/>
            <a:r>
              <a:rPr lang="en-US" sz="1200" dirty="0"/>
              <a:t>2. Computed descriptive statistics to better understand the average total fare amount for each </a:t>
            </a:r>
          </a:p>
          <a:p>
            <a:pPr algn="just"/>
            <a:r>
              <a:rPr lang="en-US" sz="1200" dirty="0"/>
              <a:t>    payment method available to the customer.</a:t>
            </a:r>
          </a:p>
          <a:p>
            <a:pPr algn="just"/>
            <a:endParaRPr lang="en-US" sz="500" dirty="0"/>
          </a:p>
          <a:p>
            <a:pPr algn="just"/>
            <a:r>
              <a:rPr lang="en-US" sz="1200" dirty="0"/>
              <a:t>3. Conducted a two-sample t-test to determine if there is a statistically significant difference in average</a:t>
            </a:r>
          </a:p>
          <a:p>
            <a:pPr algn="just"/>
            <a:r>
              <a:rPr lang="en-US" sz="1200" dirty="0"/>
              <a:t>    total fare between customers who use credit cards and customers who use cash.</a:t>
            </a:r>
          </a:p>
          <a:p>
            <a:pPr algn="just"/>
            <a:endParaRPr lang="en-US" sz="1200" dirty="0"/>
          </a:p>
          <a:p>
            <a:pPr algn="just"/>
            <a:r>
              <a:rPr lang="en-US" sz="1200" b="1" dirty="0"/>
              <a:t>A/B test results</a:t>
            </a:r>
          </a:p>
          <a:p>
            <a:pPr algn="just"/>
            <a:endParaRPr lang="en-US" sz="500" b="1" dirty="0"/>
          </a:p>
          <a:p>
            <a:pPr algn="just"/>
            <a:r>
              <a:rPr lang="en-US" sz="1200" dirty="0"/>
              <a:t>There is a statistically significant difference in the average total fare between customers who use credit cards and customers who use cash. Customers who used credit cards showed a higher total amount compared to cash.</a:t>
            </a:r>
            <a:endParaRPr lang="en-MY" sz="1200" dirty="0"/>
          </a:p>
        </p:txBody>
      </p:sp>
      <p:sp>
        <p:nvSpPr>
          <p:cNvPr id="10" name="TextBox 9">
            <a:extLst>
              <a:ext uri="{FF2B5EF4-FFF2-40B4-BE49-F238E27FC236}">
                <a16:creationId xmlns:a16="http://schemas.microsoft.com/office/drawing/2014/main" id="{5BB1DC71-6B96-AA03-DD82-D306BD688984}"/>
              </a:ext>
            </a:extLst>
          </p:cNvPr>
          <p:cNvSpPr txBox="1"/>
          <p:nvPr/>
        </p:nvSpPr>
        <p:spPr>
          <a:xfrm>
            <a:off x="350520" y="8578476"/>
            <a:ext cx="7071360" cy="830997"/>
          </a:xfrm>
          <a:prstGeom prst="rect">
            <a:avLst/>
          </a:prstGeom>
          <a:solidFill>
            <a:schemeClr val="bg1"/>
          </a:solidFill>
        </p:spPr>
        <p:txBody>
          <a:bodyPr wrap="square" rtlCol="0">
            <a:spAutoFit/>
          </a:bodyPr>
          <a:lstStyle/>
          <a:p>
            <a:pPr algn="l"/>
            <a:r>
              <a:rPr lang="en-US" sz="1200" b="0" i="0" u="none" strike="noStrike" baseline="0" dirty="0">
                <a:latin typeface="Arial" panose="020B0604020202020204" pitchFamily="34" charset="0"/>
                <a:cs typeface="Arial" panose="020B0604020202020204" pitchFamily="34" charset="0"/>
              </a:rPr>
              <a:t>The data team recommends that the New York City TLC encourages customers to pay with credit cards, and create strategies to promote credit card payments. For example, the New York City TLC can install signs that read “Credit card payments are preferred” in their cabs, and implement a protocol that requires cab drivers to verbally inform customers that credit card payments are preferred.</a:t>
            </a:r>
            <a:endParaRPr lang="en-MY" sz="1000" dirty="0">
              <a:latin typeface="Arial" panose="020B0604020202020204" pitchFamily="34" charset="0"/>
              <a:cs typeface="Arial" panose="020B0604020202020204" pitchFamily="34" charset="0"/>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391</Words>
  <Application>Microsoft Office PowerPoint</Application>
  <PresentationFormat>Custom</PresentationFormat>
  <Paragraphs>23</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Work Sans</vt:lpstr>
      <vt:lpstr>Lato</vt:lpstr>
      <vt:lpstr>Arial</vt:lpstr>
      <vt:lpstr>Calibri</vt:lpstr>
      <vt:lpstr>Google Sans SemiBold</vt:lpstr>
      <vt:lpstr>Roboto</vt:lpstr>
      <vt:lpstr>Google Sans</vt:lpstr>
      <vt:lpstr>PT Sans Narrow</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Swine</cp:lastModifiedBy>
  <cp:revision>1</cp:revision>
  <dcterms:modified xsi:type="dcterms:W3CDTF">2024-05-15T05:31:23Z</dcterms:modified>
</cp:coreProperties>
</file>